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tags/tag3.xml" ContentType="application/vnd.openxmlformats-officedocument.presentationml.tags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8" r:id="rId5"/>
    <p:sldMasterId id="2147483676" r:id="rId6"/>
    <p:sldMasterId id="2147483684" r:id="rId7"/>
    <p:sldMasterId id="2147483692" r:id="rId8"/>
    <p:sldMasterId id="2147483700" r:id="rId9"/>
    <p:sldMasterId id="2147483708" r:id="rId10"/>
  </p:sldMasterIdLst>
  <p:notesMasterIdLst>
    <p:notesMasterId r:id="rId23"/>
  </p:notesMasterIdLst>
  <p:sldIdLst>
    <p:sldId id="259" r:id="rId11"/>
    <p:sldId id="308" r:id="rId12"/>
    <p:sldId id="311" r:id="rId13"/>
    <p:sldId id="299" r:id="rId14"/>
    <p:sldId id="298" r:id="rId15"/>
    <p:sldId id="316" r:id="rId16"/>
    <p:sldId id="300" r:id="rId17"/>
    <p:sldId id="319" r:id="rId18"/>
    <p:sldId id="320" r:id="rId19"/>
    <p:sldId id="318" r:id="rId20"/>
    <p:sldId id="305" r:id="rId21"/>
    <p:sldId id="317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nen.Dietz" initials="S" lastIdx="1" clrIdx="0">
    <p:extLst>
      <p:ext uri="{19B8F6BF-5375-455C-9EA6-DF929625EA0E}">
        <p15:presenceInfo xmlns:p15="http://schemas.microsoft.com/office/powerpoint/2012/main" userId="Shanen.Diet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C9B430-EE5D-4C3B-BED9-D23D5D6999D9}" v="3" dt="2021-02-09T18:57:20.6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94633" autoAdjust="0"/>
  </p:normalViewPr>
  <p:slideViewPr>
    <p:cSldViewPr>
      <p:cViewPr>
        <p:scale>
          <a:sx n="70" d="100"/>
          <a:sy n="70" d="100"/>
        </p:scale>
        <p:origin x="80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s-Lay, Tiffany J:(BGE)" userId="57015e70-183c-4185-8a86-dfa614780fec" providerId="ADAL" clId="{C9C9B430-EE5D-4C3B-BED9-D23D5D6999D9}"/>
    <pc:docChg chg="undo custSel delSld modSld">
      <pc:chgData name="Matthews-Lay, Tiffany J:(BGE)" userId="57015e70-183c-4185-8a86-dfa614780fec" providerId="ADAL" clId="{C9C9B430-EE5D-4C3B-BED9-D23D5D6999D9}" dt="2021-02-09T19:20:26.885" v="29" actId="20577"/>
      <pc:docMkLst>
        <pc:docMk/>
      </pc:docMkLst>
      <pc:sldChg chg="del">
        <pc:chgData name="Matthews-Lay, Tiffany J:(BGE)" userId="57015e70-183c-4185-8a86-dfa614780fec" providerId="ADAL" clId="{C9C9B430-EE5D-4C3B-BED9-D23D5D6999D9}" dt="2021-02-09T17:25:55.083" v="0" actId="2696"/>
        <pc:sldMkLst>
          <pc:docMk/>
          <pc:sldMk cId="361367428" sldId="306"/>
        </pc:sldMkLst>
      </pc:sldChg>
      <pc:sldChg chg="modSp mod">
        <pc:chgData name="Matthews-Lay, Tiffany J:(BGE)" userId="57015e70-183c-4185-8a86-dfa614780fec" providerId="ADAL" clId="{C9C9B430-EE5D-4C3B-BED9-D23D5D6999D9}" dt="2021-02-09T19:20:26.885" v="29" actId="20577"/>
        <pc:sldMkLst>
          <pc:docMk/>
          <pc:sldMk cId="3614689929" sldId="308"/>
        </pc:sldMkLst>
        <pc:spChg chg="mod">
          <ac:chgData name="Matthews-Lay, Tiffany J:(BGE)" userId="57015e70-183c-4185-8a86-dfa614780fec" providerId="ADAL" clId="{C9C9B430-EE5D-4C3B-BED9-D23D5D6999D9}" dt="2021-02-09T19:20:26.885" v="29" actId="20577"/>
          <ac:spMkLst>
            <pc:docMk/>
            <pc:sldMk cId="3614689929" sldId="308"/>
            <ac:spMk id="8" creationId="{C25DA14D-903A-4DEF-95BE-E9B741C97EF5}"/>
          </ac:spMkLst>
        </pc:spChg>
      </pc:sldChg>
      <pc:sldChg chg="modSp mod">
        <pc:chgData name="Matthews-Lay, Tiffany J:(BGE)" userId="57015e70-183c-4185-8a86-dfa614780fec" providerId="ADAL" clId="{C9C9B430-EE5D-4C3B-BED9-D23D5D6999D9}" dt="2021-02-09T19:17:33.647" v="27" actId="403"/>
        <pc:sldMkLst>
          <pc:docMk/>
          <pc:sldMk cId="1745671126" sldId="317"/>
        </pc:sldMkLst>
        <pc:spChg chg="mod">
          <ac:chgData name="Matthews-Lay, Tiffany J:(BGE)" userId="57015e70-183c-4185-8a86-dfa614780fec" providerId="ADAL" clId="{C9C9B430-EE5D-4C3B-BED9-D23D5D6999D9}" dt="2021-02-09T18:57:39.784" v="25" actId="20577"/>
          <ac:spMkLst>
            <pc:docMk/>
            <pc:sldMk cId="1745671126" sldId="317"/>
            <ac:spMk id="2" creationId="{00000000-0000-0000-0000-000000000000}"/>
          </ac:spMkLst>
        </pc:spChg>
        <pc:spChg chg="mod">
          <ac:chgData name="Matthews-Lay, Tiffany J:(BGE)" userId="57015e70-183c-4185-8a86-dfa614780fec" providerId="ADAL" clId="{C9C9B430-EE5D-4C3B-BED9-D23D5D6999D9}" dt="2021-02-09T19:17:33.647" v="27" actId="403"/>
          <ac:spMkLst>
            <pc:docMk/>
            <pc:sldMk cId="1745671126" sldId="317"/>
            <ac:spMk id="6" creationId="{9025751D-CD34-4BBB-94EA-CE05F42C6B81}"/>
          </ac:spMkLst>
        </pc:spChg>
      </pc:sldChg>
      <pc:sldChg chg="modSp mod">
        <pc:chgData name="Matthews-Lay, Tiffany J:(BGE)" userId="57015e70-183c-4185-8a86-dfa614780fec" providerId="ADAL" clId="{C9C9B430-EE5D-4C3B-BED9-D23D5D6999D9}" dt="2021-02-09T17:51:02.658" v="2" actId="1076"/>
        <pc:sldMkLst>
          <pc:docMk/>
          <pc:sldMk cId="2445343606" sldId="319"/>
        </pc:sldMkLst>
        <pc:picChg chg="mod">
          <ac:chgData name="Matthews-Lay, Tiffany J:(BGE)" userId="57015e70-183c-4185-8a86-dfa614780fec" providerId="ADAL" clId="{C9C9B430-EE5D-4C3B-BED9-D23D5D6999D9}" dt="2021-02-09T17:51:02.658" v="2" actId="1076"/>
          <ac:picMkLst>
            <pc:docMk/>
            <pc:sldMk cId="2445343606" sldId="319"/>
            <ac:picMk id="4" creationId="{E09D4B75-8F31-4D1B-B202-72670A5C4DF0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7F40E0F-0C93-41E4-875F-BFD5EFC9286F}" type="datetimeFigureOut">
              <a:rPr lang="en-US" smtClean="0"/>
              <a:t>2/9/2021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E8C0DF3-348D-4F56-9124-8B378E375C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68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8C0DF3-348D-4F56-9124-8B378E375C3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140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8C0DF3-348D-4F56-9124-8B378E375C3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908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8C0DF3-348D-4F56-9124-8B378E375C3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394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8C0DF3-348D-4F56-9124-8B378E375C3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161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8C0DF3-348D-4F56-9124-8B378E375C3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760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jpe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jpeg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jpeg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peter.eatroff\Desktop\aCoverNoImg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962" y="0"/>
            <a:ext cx="91237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3538" y="748138"/>
            <a:ext cx="7772400" cy="1470025"/>
          </a:xfrm>
        </p:spPr>
        <p:txBody>
          <a:bodyPr anchor="b" anchorCtr="0"/>
          <a:lstStyle>
            <a:lvl1pPr>
              <a:lnSpc>
                <a:spcPct val="9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2217213"/>
            <a:ext cx="6400800" cy="448294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2" descr="C:\Documents and Settings\stroex\Local Settings\Temp\wz6f31\Logo\Color\Short Rule\BGEsr_color_RGB.jp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8613" y="6083772"/>
            <a:ext cx="2160587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509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6165"/>
            <a:ext cx="9144000" cy="367748"/>
          </a:xfrm>
          <a:prstGeom prst="rect">
            <a:avLst/>
          </a:prstGeom>
          <a:solidFill>
            <a:srgbClr val="FFFFFF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686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Image Title Slide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rner_image_lr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459" y="1823756"/>
            <a:ext cx="7957706" cy="50657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533" y="319088"/>
            <a:ext cx="2107096" cy="4572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63538" y="748138"/>
            <a:ext cx="7772400" cy="1470025"/>
          </a:xfrm>
        </p:spPr>
        <p:txBody>
          <a:bodyPr anchor="b" anchorCtr="0"/>
          <a:lstStyle>
            <a:lvl1pPr>
              <a:lnSpc>
                <a:spcPct val="9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63538" y="2217213"/>
            <a:ext cx="6400800" cy="448294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757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" name="Object 2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363538" y="6602413"/>
            <a:ext cx="8412162" cy="0"/>
          </a:xfrm>
          <a:prstGeom prst="line">
            <a:avLst/>
          </a:prstGeom>
          <a:ln w="12700">
            <a:gradFill>
              <a:gsLst>
                <a:gs pos="6000">
                  <a:schemeClr val="bg2"/>
                </a:gs>
                <a:gs pos="41000">
                  <a:schemeClr val="bg2"/>
                </a:gs>
                <a:gs pos="85000">
                  <a:schemeClr val="bg2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63538" y="754063"/>
            <a:ext cx="84121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38" y="1003300"/>
            <a:ext cx="8412162" cy="53990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738188" y="6615585"/>
            <a:ext cx="7099300" cy="212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z="800" dirty="0">
                <a:solidFill>
                  <a:srgbClr val="595959"/>
                </a:solidFill>
              </a:rPr>
              <a:t>Confidential And Proprietary. For Exelon Internal Discussion Purposes Only.</a:t>
            </a:r>
          </a:p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63538" y="6624638"/>
            <a:ext cx="342900" cy="212725"/>
          </a:xfrm>
          <a:prstGeom prst="rect">
            <a:avLst/>
          </a:prstGeom>
        </p:spPr>
        <p:txBody>
          <a:bodyPr/>
          <a:lstStyle>
            <a:lvl1pPr>
              <a:defRPr sz="800" smtClean="0"/>
            </a:lvl1pPr>
          </a:lstStyle>
          <a:p>
            <a:pPr>
              <a:defRPr/>
            </a:pPr>
            <a:fld id="{ACFA0854-43B0-4880-A749-9F6171372CE1}" type="slidenum">
              <a:rPr lang="en-US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  <p:pic>
        <p:nvPicPr>
          <p:cNvPr id="10" name="Picture 2" descr="C:\Documents and Settings\stroex\Local Settings\Temp\wz6f31\Logo\Color\Short Rule\BGEsr_color_RGB.jpg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8350" y="6467364"/>
            <a:ext cx="1104106" cy="35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0972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peter.eatroff\Desktop\aCoverNoImg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962" y="0"/>
            <a:ext cx="91237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3538" y="748138"/>
            <a:ext cx="7772400" cy="1470025"/>
          </a:xfrm>
        </p:spPr>
        <p:txBody>
          <a:bodyPr anchor="b" anchorCtr="0"/>
          <a:lstStyle>
            <a:lvl1pPr>
              <a:lnSpc>
                <a:spcPct val="9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2217213"/>
            <a:ext cx="6400800" cy="448294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2" descr="C:\Documents and Settings\stroex\Local Settings\Temp\wz6f31\Logo\Color\Short Rule\BGEsr_color_RGB.jp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8613" y="6083772"/>
            <a:ext cx="2160587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118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63538" y="903514"/>
            <a:ext cx="8412162" cy="54083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345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3192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6165"/>
            <a:ext cx="9144000" cy="367748"/>
          </a:xfrm>
          <a:prstGeom prst="rect">
            <a:avLst/>
          </a:prstGeom>
          <a:solidFill>
            <a:srgbClr val="FFFFFF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538" y="1211263"/>
            <a:ext cx="8412162" cy="49878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slide divider</a:t>
            </a:r>
          </a:p>
        </p:txBody>
      </p:sp>
    </p:spTree>
    <p:extLst>
      <p:ext uri="{BB962C8B-B14F-4D97-AF65-F5344CB8AC3E}">
        <p14:creationId xmlns:p14="http://schemas.microsoft.com/office/powerpoint/2010/main" val="4080170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6165"/>
            <a:ext cx="9144000" cy="367748"/>
          </a:xfrm>
          <a:prstGeom prst="rect">
            <a:avLst/>
          </a:prstGeom>
          <a:solidFill>
            <a:srgbClr val="FFFFFF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181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Image Title Slide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rner_image_lr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459" y="1823756"/>
            <a:ext cx="7957706" cy="50657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533" y="319088"/>
            <a:ext cx="2107096" cy="4572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63538" y="748138"/>
            <a:ext cx="7772400" cy="1470025"/>
          </a:xfrm>
        </p:spPr>
        <p:txBody>
          <a:bodyPr anchor="b" anchorCtr="0"/>
          <a:lstStyle>
            <a:lvl1pPr>
              <a:lnSpc>
                <a:spcPct val="9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63538" y="2217213"/>
            <a:ext cx="6400800" cy="448294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4719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peter.eatroff\Desktop\aCoverNoImg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962" y="0"/>
            <a:ext cx="91237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3538" y="748138"/>
            <a:ext cx="7772400" cy="1470025"/>
          </a:xfrm>
        </p:spPr>
        <p:txBody>
          <a:bodyPr anchor="b" anchorCtr="0"/>
          <a:lstStyle>
            <a:lvl1pPr>
              <a:lnSpc>
                <a:spcPct val="9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2217213"/>
            <a:ext cx="6400800" cy="448294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2" descr="C:\Documents and Settings\stroex\Local Settings\Temp\wz6f31\Logo\Color\Short Rule\BGEsr_color_RGB.jp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8613" y="6083772"/>
            <a:ext cx="2160587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1313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01464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63538" y="903514"/>
            <a:ext cx="8412162" cy="54083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9520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93251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6165"/>
            <a:ext cx="9144000" cy="367748"/>
          </a:xfrm>
          <a:prstGeom prst="rect">
            <a:avLst/>
          </a:prstGeom>
          <a:solidFill>
            <a:srgbClr val="FFFFFF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538" y="1211263"/>
            <a:ext cx="8412162" cy="49878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slide divider</a:t>
            </a:r>
          </a:p>
        </p:txBody>
      </p:sp>
    </p:spTree>
    <p:extLst>
      <p:ext uri="{BB962C8B-B14F-4D97-AF65-F5344CB8AC3E}">
        <p14:creationId xmlns:p14="http://schemas.microsoft.com/office/powerpoint/2010/main" val="3920089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6165"/>
            <a:ext cx="9144000" cy="367748"/>
          </a:xfrm>
          <a:prstGeom prst="rect">
            <a:avLst/>
          </a:prstGeom>
          <a:solidFill>
            <a:srgbClr val="FFFFFF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5547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Image Title Slide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rner_image_lr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459" y="1823756"/>
            <a:ext cx="7957706" cy="50657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533" y="319088"/>
            <a:ext cx="2107096" cy="4572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63538" y="748138"/>
            <a:ext cx="7772400" cy="1470025"/>
          </a:xfrm>
        </p:spPr>
        <p:txBody>
          <a:bodyPr anchor="b" anchorCtr="0"/>
          <a:lstStyle>
            <a:lvl1pPr>
              <a:lnSpc>
                <a:spcPct val="9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63538" y="2217213"/>
            <a:ext cx="6400800" cy="448294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3693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peter.eatroff\Desktop\aCoverNoImg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962" y="0"/>
            <a:ext cx="91237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3538" y="748138"/>
            <a:ext cx="7772400" cy="1470025"/>
          </a:xfrm>
        </p:spPr>
        <p:txBody>
          <a:bodyPr anchor="b" anchorCtr="0"/>
          <a:lstStyle>
            <a:lvl1pPr>
              <a:lnSpc>
                <a:spcPct val="9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2217213"/>
            <a:ext cx="6400800" cy="448294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2" descr="C:\Documents and Settings\stroex\Local Settings\Temp\wz6f31\Logo\Color\Short Rule\BGEsr_color_RGB.jp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8613" y="6083772"/>
            <a:ext cx="2160587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08158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52644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6165"/>
            <a:ext cx="9144000" cy="367748"/>
          </a:xfrm>
          <a:prstGeom prst="rect">
            <a:avLst/>
          </a:prstGeom>
          <a:solidFill>
            <a:srgbClr val="FFFFFF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538" y="1211263"/>
            <a:ext cx="8412162" cy="49878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slide divider</a:t>
            </a:r>
          </a:p>
        </p:txBody>
      </p:sp>
    </p:spTree>
    <p:extLst>
      <p:ext uri="{BB962C8B-B14F-4D97-AF65-F5344CB8AC3E}">
        <p14:creationId xmlns:p14="http://schemas.microsoft.com/office/powerpoint/2010/main" val="24991891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6165"/>
            <a:ext cx="9144000" cy="367748"/>
          </a:xfrm>
          <a:prstGeom prst="rect">
            <a:avLst/>
          </a:prstGeom>
          <a:solidFill>
            <a:srgbClr val="FFFFFF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2331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Image Title Slide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rner_image_lr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459" y="1823756"/>
            <a:ext cx="7957706" cy="50657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533" y="319088"/>
            <a:ext cx="2107096" cy="4572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63538" y="748138"/>
            <a:ext cx="7772400" cy="1470025"/>
          </a:xfrm>
        </p:spPr>
        <p:txBody>
          <a:bodyPr anchor="b" anchorCtr="0"/>
          <a:lstStyle>
            <a:lvl1pPr>
              <a:lnSpc>
                <a:spcPct val="9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63538" y="2217213"/>
            <a:ext cx="6400800" cy="448294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990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6165"/>
            <a:ext cx="9144000" cy="367748"/>
          </a:xfrm>
          <a:prstGeom prst="rect">
            <a:avLst/>
          </a:prstGeom>
          <a:solidFill>
            <a:srgbClr val="FFFFFF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538" y="1211263"/>
            <a:ext cx="8412162" cy="49878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slide divider</a:t>
            </a:r>
          </a:p>
        </p:txBody>
      </p:sp>
    </p:spTree>
    <p:extLst>
      <p:ext uri="{BB962C8B-B14F-4D97-AF65-F5344CB8AC3E}">
        <p14:creationId xmlns:p14="http://schemas.microsoft.com/office/powerpoint/2010/main" val="4164828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" name="Object 2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363538" y="6602413"/>
            <a:ext cx="8412162" cy="0"/>
          </a:xfrm>
          <a:prstGeom prst="line">
            <a:avLst/>
          </a:prstGeom>
          <a:ln w="12700">
            <a:gradFill>
              <a:gsLst>
                <a:gs pos="6000">
                  <a:schemeClr val="bg2"/>
                </a:gs>
                <a:gs pos="41000">
                  <a:schemeClr val="bg2"/>
                </a:gs>
                <a:gs pos="85000">
                  <a:schemeClr val="bg2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63538" y="754063"/>
            <a:ext cx="84121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38" y="1003300"/>
            <a:ext cx="8412162" cy="53990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738188" y="6615585"/>
            <a:ext cx="7099300" cy="212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z="800" dirty="0">
                <a:solidFill>
                  <a:srgbClr val="595959"/>
                </a:solidFill>
              </a:rPr>
              <a:t>Confidential And Proprietary. For Exelon Internal Discussion Purposes Only.</a:t>
            </a:r>
          </a:p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63538" y="6624638"/>
            <a:ext cx="342900" cy="212725"/>
          </a:xfrm>
          <a:prstGeom prst="rect">
            <a:avLst/>
          </a:prstGeom>
        </p:spPr>
        <p:txBody>
          <a:bodyPr/>
          <a:lstStyle>
            <a:lvl1pPr>
              <a:defRPr sz="800" smtClean="0"/>
            </a:lvl1pPr>
          </a:lstStyle>
          <a:p>
            <a:pPr>
              <a:defRPr/>
            </a:pPr>
            <a:fld id="{ACFA0854-43B0-4880-A749-9F6171372CE1}" type="slidenum">
              <a:rPr lang="en-US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  <p:pic>
        <p:nvPicPr>
          <p:cNvPr id="10" name="Picture 2" descr="C:\Documents and Settings\stroex\Local Settings\Temp\wz6f31\Logo\Color\Short Rule\BGEsr_color_RGB.jpg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8350" y="6467364"/>
            <a:ext cx="1104106" cy="35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425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peter.eatroff\Desktop\aCoverNoImg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962" y="0"/>
            <a:ext cx="91237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3538" y="748138"/>
            <a:ext cx="7772400" cy="1470025"/>
          </a:xfrm>
        </p:spPr>
        <p:txBody>
          <a:bodyPr anchor="b" anchorCtr="0"/>
          <a:lstStyle>
            <a:lvl1pPr>
              <a:lnSpc>
                <a:spcPct val="9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2217213"/>
            <a:ext cx="6400800" cy="448294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2" descr="C:\Documents and Settings\stroex\Local Settings\Temp\wz6f31\Logo\Color\Short Rule\BGEsr_color_RGB.jp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8613" y="6083772"/>
            <a:ext cx="2160587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70506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42587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6165"/>
            <a:ext cx="9144000" cy="367748"/>
          </a:xfrm>
          <a:prstGeom prst="rect">
            <a:avLst/>
          </a:prstGeom>
          <a:solidFill>
            <a:srgbClr val="FFFFFF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538" y="1211263"/>
            <a:ext cx="8412162" cy="49878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slide divider</a:t>
            </a:r>
          </a:p>
        </p:txBody>
      </p:sp>
    </p:spTree>
    <p:extLst>
      <p:ext uri="{BB962C8B-B14F-4D97-AF65-F5344CB8AC3E}">
        <p14:creationId xmlns:p14="http://schemas.microsoft.com/office/powerpoint/2010/main" val="10248654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6165"/>
            <a:ext cx="9144000" cy="367748"/>
          </a:xfrm>
          <a:prstGeom prst="rect">
            <a:avLst/>
          </a:prstGeom>
          <a:solidFill>
            <a:srgbClr val="FFFFFF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3914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Image Title Slide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rner_image_lr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459" y="1823756"/>
            <a:ext cx="7957706" cy="50657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533" y="319088"/>
            <a:ext cx="2107096" cy="4572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63538" y="748138"/>
            <a:ext cx="7772400" cy="1470025"/>
          </a:xfrm>
        </p:spPr>
        <p:txBody>
          <a:bodyPr anchor="b" anchorCtr="0"/>
          <a:lstStyle>
            <a:lvl1pPr>
              <a:lnSpc>
                <a:spcPct val="9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63538" y="2217213"/>
            <a:ext cx="6400800" cy="448294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4293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" name="Object 2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363538" y="6602413"/>
            <a:ext cx="8412162" cy="0"/>
          </a:xfrm>
          <a:prstGeom prst="line">
            <a:avLst/>
          </a:prstGeom>
          <a:ln w="12700">
            <a:gradFill>
              <a:gsLst>
                <a:gs pos="6000">
                  <a:schemeClr val="bg2"/>
                </a:gs>
                <a:gs pos="41000">
                  <a:schemeClr val="bg2"/>
                </a:gs>
                <a:gs pos="85000">
                  <a:schemeClr val="bg2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63538" y="754063"/>
            <a:ext cx="84121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38" y="1003300"/>
            <a:ext cx="8412162" cy="53990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738188" y="6615585"/>
            <a:ext cx="7099300" cy="212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z="800" dirty="0">
                <a:solidFill>
                  <a:srgbClr val="595959"/>
                </a:solidFill>
              </a:rPr>
              <a:t>Confidential And Proprietary. For Exelon Internal Discussion Purposes Only.</a:t>
            </a:r>
          </a:p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63538" y="6624638"/>
            <a:ext cx="342900" cy="212725"/>
          </a:xfrm>
          <a:prstGeom prst="rect">
            <a:avLst/>
          </a:prstGeom>
        </p:spPr>
        <p:txBody>
          <a:bodyPr/>
          <a:lstStyle>
            <a:lvl1pPr>
              <a:defRPr sz="800" smtClean="0"/>
            </a:lvl1pPr>
          </a:lstStyle>
          <a:p>
            <a:pPr>
              <a:defRPr/>
            </a:pPr>
            <a:fld id="{ACFA0854-43B0-4880-A749-9F6171372CE1}" type="slidenum">
              <a:rPr lang="en-US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  <p:pic>
        <p:nvPicPr>
          <p:cNvPr id="10" name="Picture 2" descr="C:\Documents and Settings\stroex\Local Settings\Temp\wz6f31\Logo\Color\Short Rule\BGEsr_color_RGB.jpg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8350" y="6467364"/>
            <a:ext cx="1104106" cy="35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1962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peter.eatroff\Desktop\aCoverNoImg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962" y="0"/>
            <a:ext cx="91237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3538" y="748138"/>
            <a:ext cx="7772400" cy="1470025"/>
          </a:xfrm>
        </p:spPr>
        <p:txBody>
          <a:bodyPr anchor="b" anchorCtr="0"/>
          <a:lstStyle>
            <a:lvl1pPr>
              <a:lnSpc>
                <a:spcPct val="9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2217213"/>
            <a:ext cx="6400800" cy="448294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2" descr="C:\Documents and Settings\stroex\Local Settings\Temp\wz6f31\Logo\Color\Short Rule\BGEsr_color_RGB.jp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8613" y="6083772"/>
            <a:ext cx="2160587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29542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66202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6165"/>
            <a:ext cx="9144000" cy="367748"/>
          </a:xfrm>
          <a:prstGeom prst="rect">
            <a:avLst/>
          </a:prstGeom>
          <a:solidFill>
            <a:srgbClr val="FFFFFF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538" y="1211263"/>
            <a:ext cx="8412162" cy="49878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slide divider</a:t>
            </a:r>
          </a:p>
        </p:txBody>
      </p:sp>
    </p:spTree>
    <p:extLst>
      <p:ext uri="{BB962C8B-B14F-4D97-AF65-F5344CB8AC3E}">
        <p14:creationId xmlns:p14="http://schemas.microsoft.com/office/powerpoint/2010/main" val="2161781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6165"/>
            <a:ext cx="9144000" cy="367748"/>
          </a:xfrm>
          <a:prstGeom prst="rect">
            <a:avLst/>
          </a:prstGeom>
          <a:solidFill>
            <a:srgbClr val="FFFFFF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8583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6165"/>
            <a:ext cx="9144000" cy="367748"/>
          </a:xfrm>
          <a:prstGeom prst="rect">
            <a:avLst/>
          </a:prstGeom>
          <a:solidFill>
            <a:srgbClr val="FFFFFF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1049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Image Title Slide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rner_image_lr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459" y="1823756"/>
            <a:ext cx="7957706" cy="50657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533" y="319088"/>
            <a:ext cx="2107096" cy="4572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63538" y="748138"/>
            <a:ext cx="7772400" cy="1470025"/>
          </a:xfrm>
        </p:spPr>
        <p:txBody>
          <a:bodyPr anchor="b" anchorCtr="0"/>
          <a:lstStyle>
            <a:lvl1pPr>
              <a:lnSpc>
                <a:spcPct val="9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63538" y="2217213"/>
            <a:ext cx="6400800" cy="448294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745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Image Title Slide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rner_image_lr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459" y="1823756"/>
            <a:ext cx="7957706" cy="50657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533" y="319088"/>
            <a:ext cx="2107096" cy="4572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63538" y="748138"/>
            <a:ext cx="7772400" cy="1470025"/>
          </a:xfrm>
        </p:spPr>
        <p:txBody>
          <a:bodyPr anchor="b" anchorCtr="0"/>
          <a:lstStyle>
            <a:lvl1pPr>
              <a:lnSpc>
                <a:spcPct val="9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63538" y="2217213"/>
            <a:ext cx="6400800" cy="448294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110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peter.eatroff\Desktop\aCoverNoImg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962" y="0"/>
            <a:ext cx="91237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3538" y="748138"/>
            <a:ext cx="7772400" cy="1470025"/>
          </a:xfrm>
        </p:spPr>
        <p:txBody>
          <a:bodyPr anchor="b" anchorCtr="0"/>
          <a:lstStyle>
            <a:lvl1pPr>
              <a:lnSpc>
                <a:spcPct val="9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2217213"/>
            <a:ext cx="6400800" cy="448294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2" descr="C:\Documents and Settings\stroex\Local Settings\Temp\wz6f31\Logo\Color\Short Rule\BGEsr_color_RGB.jp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8613" y="6083772"/>
            <a:ext cx="2160587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305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63538" y="903514"/>
            <a:ext cx="8412162" cy="54083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492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34485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6165"/>
            <a:ext cx="9144000" cy="367748"/>
          </a:xfrm>
          <a:prstGeom prst="rect">
            <a:avLst/>
          </a:prstGeom>
          <a:solidFill>
            <a:srgbClr val="FFFFFF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538" y="1211263"/>
            <a:ext cx="8412162" cy="49878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slide divider</a:t>
            </a:r>
          </a:p>
        </p:txBody>
      </p:sp>
    </p:spTree>
    <p:extLst>
      <p:ext uri="{BB962C8B-B14F-4D97-AF65-F5344CB8AC3E}">
        <p14:creationId xmlns:p14="http://schemas.microsoft.com/office/powerpoint/2010/main" val="252905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3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3538" y="0"/>
            <a:ext cx="8412162" cy="72866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538" y="1016000"/>
            <a:ext cx="8412162" cy="53863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363538" y="753748"/>
            <a:ext cx="84121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368300" y="6553200"/>
            <a:ext cx="419100" cy="304800"/>
          </a:xfrm>
          <a:prstGeom prst="round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fld id="{11028E9F-1F95-411A-A8C2-9AE7D14412DE}" type="slidenum">
              <a:rPr lang="en-US" sz="800">
                <a:solidFill>
                  <a:srgbClr val="2372B9"/>
                </a:solidFill>
              </a:rPr>
              <a:pPr/>
              <a:t>‹#›</a:t>
            </a:fld>
            <a:endParaRPr lang="en-US" sz="800" dirty="0">
              <a:solidFill>
                <a:srgbClr val="2372B9"/>
              </a:solidFill>
            </a:endParaRPr>
          </a:p>
        </p:txBody>
      </p:sp>
      <p:pic>
        <p:nvPicPr>
          <p:cNvPr id="8" name="Picture 2" descr="C:\Documents and Settings\stroex\Local Settings\Temp\wz6f31\Logo\Color\Short Rule\BGEsr_color_RGB.jpg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8350" y="6467364"/>
            <a:ext cx="1104106" cy="35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0737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5000"/>
        </a:lnSpc>
        <a:spcBef>
          <a:spcPts val="6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defTabSz="914400" rtl="0" eaLnBrk="1" latinLnBrk="0" hangingPunct="1">
        <a:lnSpc>
          <a:spcPct val="95000"/>
        </a:lnSpc>
        <a:spcBef>
          <a:spcPts val="3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indent="-171450" algn="l" defTabSz="914400" rtl="0" eaLnBrk="1" latinLnBrk="0" hangingPunct="1">
        <a:lnSpc>
          <a:spcPct val="95000"/>
        </a:lnSpc>
        <a:spcBef>
          <a:spcPts val="200"/>
        </a:spcBef>
        <a:buFont typeface="Franklin Gothic Book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indent="-171450" algn="l" defTabSz="914400" rtl="0" eaLnBrk="1" latinLnBrk="0" hangingPunct="1">
        <a:lnSpc>
          <a:spcPct val="95000"/>
        </a:lnSpc>
        <a:spcBef>
          <a:spcPts val="1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628650" indent="-114300" algn="l" defTabSz="914400" rtl="0" eaLnBrk="1" latinLnBrk="0" hangingPunct="1">
        <a:lnSpc>
          <a:spcPct val="95000"/>
        </a:lnSpc>
        <a:spcBef>
          <a:spcPts val="100"/>
        </a:spcBef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3538" y="0"/>
            <a:ext cx="8412162" cy="72866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538" y="1016000"/>
            <a:ext cx="8412162" cy="53863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363538" y="753748"/>
            <a:ext cx="84121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368300" y="6553200"/>
            <a:ext cx="419100" cy="304800"/>
          </a:xfrm>
          <a:prstGeom prst="round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fld id="{11028E9F-1F95-411A-A8C2-9AE7D14412DE}" type="slidenum">
              <a:rPr lang="en-US" sz="800">
                <a:solidFill>
                  <a:srgbClr val="2372B9"/>
                </a:solidFill>
              </a:rPr>
              <a:pPr/>
              <a:t>‹#›</a:t>
            </a:fld>
            <a:endParaRPr lang="en-US" sz="800" dirty="0">
              <a:solidFill>
                <a:srgbClr val="2372B9"/>
              </a:solidFill>
            </a:endParaRPr>
          </a:p>
        </p:txBody>
      </p:sp>
      <p:pic>
        <p:nvPicPr>
          <p:cNvPr id="8" name="Picture 2" descr="C:\Documents and Settings\stroex\Local Settings\Temp\wz6f31\Logo\Color\Short Rule\BGEsr_color_RGB.jpg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8350" y="6467364"/>
            <a:ext cx="1104106" cy="35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8253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5000"/>
        </a:lnSpc>
        <a:spcBef>
          <a:spcPts val="6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defTabSz="914400" rtl="0" eaLnBrk="1" latinLnBrk="0" hangingPunct="1">
        <a:lnSpc>
          <a:spcPct val="95000"/>
        </a:lnSpc>
        <a:spcBef>
          <a:spcPts val="3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indent="-171450" algn="l" defTabSz="914400" rtl="0" eaLnBrk="1" latinLnBrk="0" hangingPunct="1">
        <a:lnSpc>
          <a:spcPct val="95000"/>
        </a:lnSpc>
        <a:spcBef>
          <a:spcPts val="200"/>
        </a:spcBef>
        <a:buFont typeface="Franklin Gothic Book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indent="-171450" algn="l" defTabSz="914400" rtl="0" eaLnBrk="1" latinLnBrk="0" hangingPunct="1">
        <a:lnSpc>
          <a:spcPct val="95000"/>
        </a:lnSpc>
        <a:spcBef>
          <a:spcPts val="1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628650" indent="-114300" algn="l" defTabSz="914400" rtl="0" eaLnBrk="1" latinLnBrk="0" hangingPunct="1">
        <a:lnSpc>
          <a:spcPct val="95000"/>
        </a:lnSpc>
        <a:spcBef>
          <a:spcPts val="100"/>
        </a:spcBef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3538" y="0"/>
            <a:ext cx="8412162" cy="72866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538" y="1016000"/>
            <a:ext cx="8412162" cy="53863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363538" y="753748"/>
            <a:ext cx="84121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368300" y="6553200"/>
            <a:ext cx="419100" cy="304800"/>
          </a:xfrm>
          <a:prstGeom prst="round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fld id="{11028E9F-1F95-411A-A8C2-9AE7D14412DE}" type="slidenum">
              <a:rPr lang="en-US" sz="800">
                <a:solidFill>
                  <a:srgbClr val="2372B9"/>
                </a:solidFill>
              </a:rPr>
              <a:pPr/>
              <a:t>‹#›</a:t>
            </a:fld>
            <a:endParaRPr lang="en-US" sz="800" dirty="0">
              <a:solidFill>
                <a:srgbClr val="2372B9"/>
              </a:solidFill>
            </a:endParaRPr>
          </a:p>
        </p:txBody>
      </p:sp>
      <p:pic>
        <p:nvPicPr>
          <p:cNvPr id="8" name="Picture 2" descr="C:\Documents and Settings\stroex\Local Settings\Temp\wz6f31\Logo\Color\Short Rule\BGEsr_color_RGB.jpg"/>
          <p:cNvPicPr>
            <a:picLocks noChangeAspect="1" noChangeArrowheads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8350" y="6467364"/>
            <a:ext cx="1104106" cy="35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5755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5000"/>
        </a:lnSpc>
        <a:spcBef>
          <a:spcPts val="6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defTabSz="914400" rtl="0" eaLnBrk="1" latinLnBrk="0" hangingPunct="1">
        <a:lnSpc>
          <a:spcPct val="95000"/>
        </a:lnSpc>
        <a:spcBef>
          <a:spcPts val="3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indent="-171450" algn="l" defTabSz="914400" rtl="0" eaLnBrk="1" latinLnBrk="0" hangingPunct="1">
        <a:lnSpc>
          <a:spcPct val="95000"/>
        </a:lnSpc>
        <a:spcBef>
          <a:spcPts val="200"/>
        </a:spcBef>
        <a:buFont typeface="Franklin Gothic Book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indent="-171450" algn="l" defTabSz="914400" rtl="0" eaLnBrk="1" latinLnBrk="0" hangingPunct="1">
        <a:lnSpc>
          <a:spcPct val="95000"/>
        </a:lnSpc>
        <a:spcBef>
          <a:spcPts val="1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628650" indent="-114300" algn="l" defTabSz="914400" rtl="0" eaLnBrk="1" latinLnBrk="0" hangingPunct="1">
        <a:lnSpc>
          <a:spcPct val="95000"/>
        </a:lnSpc>
        <a:spcBef>
          <a:spcPts val="100"/>
        </a:spcBef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3538" y="0"/>
            <a:ext cx="8412162" cy="72866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538" y="1016000"/>
            <a:ext cx="8412162" cy="53863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363538" y="753748"/>
            <a:ext cx="84121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368300" y="6553200"/>
            <a:ext cx="419100" cy="304800"/>
          </a:xfrm>
          <a:prstGeom prst="round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fld id="{11028E9F-1F95-411A-A8C2-9AE7D14412DE}" type="slidenum">
              <a:rPr lang="en-US" sz="800">
                <a:solidFill>
                  <a:srgbClr val="2372B9"/>
                </a:solidFill>
              </a:rPr>
              <a:pPr/>
              <a:t>‹#›</a:t>
            </a:fld>
            <a:endParaRPr lang="en-US" sz="800" dirty="0">
              <a:solidFill>
                <a:srgbClr val="2372B9"/>
              </a:solidFill>
            </a:endParaRPr>
          </a:p>
        </p:txBody>
      </p:sp>
      <p:pic>
        <p:nvPicPr>
          <p:cNvPr id="8" name="Picture 2" descr="C:\Documents and Settings\stroex\Local Settings\Temp\wz6f31\Logo\Color\Short Rule\BGEsr_color_RGB.jpg"/>
          <p:cNvPicPr>
            <a:picLocks noChangeAspect="1" noChangeArrowheads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8350" y="6467364"/>
            <a:ext cx="1104106" cy="35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045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5000"/>
        </a:lnSpc>
        <a:spcBef>
          <a:spcPts val="6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defTabSz="914400" rtl="0" eaLnBrk="1" latinLnBrk="0" hangingPunct="1">
        <a:lnSpc>
          <a:spcPct val="95000"/>
        </a:lnSpc>
        <a:spcBef>
          <a:spcPts val="3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indent="-171450" algn="l" defTabSz="914400" rtl="0" eaLnBrk="1" latinLnBrk="0" hangingPunct="1">
        <a:lnSpc>
          <a:spcPct val="95000"/>
        </a:lnSpc>
        <a:spcBef>
          <a:spcPts val="200"/>
        </a:spcBef>
        <a:buFont typeface="Franklin Gothic Book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indent="-171450" algn="l" defTabSz="914400" rtl="0" eaLnBrk="1" latinLnBrk="0" hangingPunct="1">
        <a:lnSpc>
          <a:spcPct val="95000"/>
        </a:lnSpc>
        <a:spcBef>
          <a:spcPts val="1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628650" indent="-114300" algn="l" defTabSz="914400" rtl="0" eaLnBrk="1" latinLnBrk="0" hangingPunct="1">
        <a:lnSpc>
          <a:spcPct val="95000"/>
        </a:lnSpc>
        <a:spcBef>
          <a:spcPts val="100"/>
        </a:spcBef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3538" y="0"/>
            <a:ext cx="8412162" cy="72866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538" y="1016000"/>
            <a:ext cx="8412162" cy="53863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363538" y="753748"/>
            <a:ext cx="84121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368300" y="6553200"/>
            <a:ext cx="419100" cy="304800"/>
          </a:xfrm>
          <a:prstGeom prst="round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fld id="{11028E9F-1F95-411A-A8C2-9AE7D14412DE}" type="slidenum">
              <a:rPr lang="en-US" sz="800">
                <a:solidFill>
                  <a:srgbClr val="2372B9"/>
                </a:solidFill>
              </a:rPr>
              <a:pPr/>
              <a:t>‹#›</a:t>
            </a:fld>
            <a:endParaRPr lang="en-US" sz="800" dirty="0">
              <a:solidFill>
                <a:srgbClr val="2372B9"/>
              </a:solidFill>
            </a:endParaRPr>
          </a:p>
        </p:txBody>
      </p:sp>
      <p:pic>
        <p:nvPicPr>
          <p:cNvPr id="8" name="Picture 2" descr="C:\Documents and Settings\stroex\Local Settings\Temp\wz6f31\Logo\Color\Short Rule\BGEsr_color_RGB.jpg"/>
          <p:cNvPicPr>
            <a:picLocks noChangeAspect="1" noChangeArrowheads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8350" y="6467364"/>
            <a:ext cx="1104106" cy="35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37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5" r:id="rId2"/>
    <p:sldLayoutId id="2147483696" r:id="rId3"/>
    <p:sldLayoutId id="2147483697" r:id="rId4"/>
    <p:sldLayoutId id="2147483698" r:id="rId5"/>
    <p:sldLayoutId id="214748369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5000"/>
        </a:lnSpc>
        <a:spcBef>
          <a:spcPts val="6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defTabSz="914400" rtl="0" eaLnBrk="1" latinLnBrk="0" hangingPunct="1">
        <a:lnSpc>
          <a:spcPct val="95000"/>
        </a:lnSpc>
        <a:spcBef>
          <a:spcPts val="3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indent="-171450" algn="l" defTabSz="914400" rtl="0" eaLnBrk="1" latinLnBrk="0" hangingPunct="1">
        <a:lnSpc>
          <a:spcPct val="95000"/>
        </a:lnSpc>
        <a:spcBef>
          <a:spcPts val="200"/>
        </a:spcBef>
        <a:buFont typeface="Franklin Gothic Book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indent="-171450" algn="l" defTabSz="914400" rtl="0" eaLnBrk="1" latinLnBrk="0" hangingPunct="1">
        <a:lnSpc>
          <a:spcPct val="95000"/>
        </a:lnSpc>
        <a:spcBef>
          <a:spcPts val="1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628650" indent="-114300" algn="l" defTabSz="914400" rtl="0" eaLnBrk="1" latinLnBrk="0" hangingPunct="1">
        <a:lnSpc>
          <a:spcPct val="95000"/>
        </a:lnSpc>
        <a:spcBef>
          <a:spcPts val="100"/>
        </a:spcBef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3538" y="0"/>
            <a:ext cx="8412162" cy="72866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538" y="1016000"/>
            <a:ext cx="8412162" cy="53863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363538" y="753748"/>
            <a:ext cx="84121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368300" y="6553200"/>
            <a:ext cx="419100" cy="304800"/>
          </a:xfrm>
          <a:prstGeom prst="round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fld id="{11028E9F-1F95-411A-A8C2-9AE7D14412DE}" type="slidenum">
              <a:rPr lang="en-US" sz="800">
                <a:solidFill>
                  <a:srgbClr val="2372B9"/>
                </a:solidFill>
              </a:rPr>
              <a:pPr/>
              <a:t>‹#›</a:t>
            </a:fld>
            <a:endParaRPr lang="en-US" sz="800" dirty="0">
              <a:solidFill>
                <a:srgbClr val="2372B9"/>
              </a:solidFill>
            </a:endParaRPr>
          </a:p>
        </p:txBody>
      </p:sp>
      <p:pic>
        <p:nvPicPr>
          <p:cNvPr id="8" name="Picture 2" descr="C:\Documents and Settings\stroex\Local Settings\Temp\wz6f31\Logo\Color\Short Rule\BGEsr_color_RGB.jpg"/>
          <p:cNvPicPr>
            <a:picLocks noChangeAspect="1" noChangeArrowheads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8350" y="6467364"/>
            <a:ext cx="1104106" cy="35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0997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3" r:id="rId2"/>
    <p:sldLayoutId id="2147483704" r:id="rId3"/>
    <p:sldLayoutId id="2147483705" r:id="rId4"/>
    <p:sldLayoutId id="2147483706" r:id="rId5"/>
    <p:sldLayoutId id="214748370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5000"/>
        </a:lnSpc>
        <a:spcBef>
          <a:spcPts val="6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defTabSz="914400" rtl="0" eaLnBrk="1" latinLnBrk="0" hangingPunct="1">
        <a:lnSpc>
          <a:spcPct val="95000"/>
        </a:lnSpc>
        <a:spcBef>
          <a:spcPts val="3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indent="-171450" algn="l" defTabSz="914400" rtl="0" eaLnBrk="1" latinLnBrk="0" hangingPunct="1">
        <a:lnSpc>
          <a:spcPct val="95000"/>
        </a:lnSpc>
        <a:spcBef>
          <a:spcPts val="200"/>
        </a:spcBef>
        <a:buFont typeface="Franklin Gothic Book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indent="-171450" algn="l" defTabSz="914400" rtl="0" eaLnBrk="1" latinLnBrk="0" hangingPunct="1">
        <a:lnSpc>
          <a:spcPct val="95000"/>
        </a:lnSpc>
        <a:spcBef>
          <a:spcPts val="1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628650" indent="-114300" algn="l" defTabSz="914400" rtl="0" eaLnBrk="1" latinLnBrk="0" hangingPunct="1">
        <a:lnSpc>
          <a:spcPct val="95000"/>
        </a:lnSpc>
        <a:spcBef>
          <a:spcPts val="100"/>
        </a:spcBef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3538" y="0"/>
            <a:ext cx="8412162" cy="72866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538" y="1016000"/>
            <a:ext cx="8412162" cy="53863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363538" y="753748"/>
            <a:ext cx="84121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368300" y="6553200"/>
            <a:ext cx="419100" cy="304800"/>
          </a:xfrm>
          <a:prstGeom prst="round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fld id="{11028E9F-1F95-411A-A8C2-9AE7D14412DE}" type="slidenum">
              <a:rPr lang="en-US" sz="800">
                <a:solidFill>
                  <a:srgbClr val="2372B9"/>
                </a:solidFill>
              </a:rPr>
              <a:pPr/>
              <a:t>‹#›</a:t>
            </a:fld>
            <a:endParaRPr lang="en-US" sz="800" dirty="0">
              <a:solidFill>
                <a:srgbClr val="2372B9"/>
              </a:solidFill>
            </a:endParaRPr>
          </a:p>
        </p:txBody>
      </p:sp>
      <p:pic>
        <p:nvPicPr>
          <p:cNvPr id="8" name="Picture 2" descr="C:\Documents and Settings\stroex\Local Settings\Temp\wz6f31\Logo\Color\Short Rule\BGEsr_color_RGB.jpg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8350" y="6467364"/>
            <a:ext cx="1104106" cy="35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359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1" r:id="rId2"/>
    <p:sldLayoutId id="2147483712" r:id="rId3"/>
    <p:sldLayoutId id="2147483713" r:id="rId4"/>
    <p:sldLayoutId id="214748371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5000"/>
        </a:lnSpc>
        <a:spcBef>
          <a:spcPts val="6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defTabSz="914400" rtl="0" eaLnBrk="1" latinLnBrk="0" hangingPunct="1">
        <a:lnSpc>
          <a:spcPct val="95000"/>
        </a:lnSpc>
        <a:spcBef>
          <a:spcPts val="3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indent="-171450" algn="l" defTabSz="914400" rtl="0" eaLnBrk="1" latinLnBrk="0" hangingPunct="1">
        <a:lnSpc>
          <a:spcPct val="95000"/>
        </a:lnSpc>
        <a:spcBef>
          <a:spcPts val="200"/>
        </a:spcBef>
        <a:buFont typeface="Franklin Gothic Book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indent="-171450" algn="l" defTabSz="914400" rtl="0" eaLnBrk="1" latinLnBrk="0" hangingPunct="1">
        <a:lnSpc>
          <a:spcPct val="95000"/>
        </a:lnSpc>
        <a:spcBef>
          <a:spcPts val="1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628650" indent="-114300" algn="l" defTabSz="914400" rtl="0" eaLnBrk="1" latinLnBrk="0" hangingPunct="1">
        <a:lnSpc>
          <a:spcPct val="95000"/>
        </a:lnSpc>
        <a:spcBef>
          <a:spcPts val="100"/>
        </a:spcBef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63538" y="747713"/>
            <a:ext cx="7967662" cy="1470025"/>
          </a:xfrm>
        </p:spPr>
        <p:txBody>
          <a:bodyPr/>
          <a:lstStyle/>
          <a:p>
            <a:r>
              <a:rPr lang="en-US" sz="4800" dirty="0"/>
              <a:t>Bush River 115kV Crossing Rebuild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63538" y="2217738"/>
            <a:ext cx="4821237" cy="2435225"/>
          </a:xfrm>
        </p:spPr>
        <p:txBody>
          <a:bodyPr/>
          <a:lstStyle/>
          <a:p>
            <a:endParaRPr lang="en-US" dirty="0"/>
          </a:p>
          <a:p>
            <a:r>
              <a:rPr lang="en-US" sz="2400" b="1" dirty="0"/>
              <a:t>Tiffany Matthews-Lay</a:t>
            </a:r>
          </a:p>
          <a:p>
            <a:r>
              <a:rPr lang="en-US" sz="2400" b="1" dirty="0"/>
              <a:t>Project Management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361950" y="3255963"/>
            <a:ext cx="331628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ts val="600"/>
              </a:spcBef>
            </a:pPr>
            <a:endParaRPr lang="en-US" sz="12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444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Mitigation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025751D-CD34-4BBB-94EA-CE05F42C6B81}"/>
              </a:ext>
            </a:extLst>
          </p:cNvPr>
          <p:cNvSpPr txBox="1"/>
          <p:nvPr/>
        </p:nvSpPr>
        <p:spPr>
          <a:xfrm>
            <a:off x="356070" y="886196"/>
            <a:ext cx="8350250" cy="40257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dirty="0"/>
              <a:t>BGE is developing mitigation plans with </a:t>
            </a:r>
            <a:r>
              <a:rPr lang="en-US" dirty="0">
                <a:solidFill>
                  <a:srgbClr val="595959"/>
                </a:solidFill>
              </a:rPr>
              <a:t>Harford County and </a:t>
            </a:r>
            <a:r>
              <a:rPr lang="en-US" dirty="0"/>
              <a:t>the Maryland Department of Environment and Department of Natural Resources</a:t>
            </a:r>
            <a:r>
              <a:rPr lang="en-US" dirty="0">
                <a:solidFill>
                  <a:srgbClr val="595959"/>
                </a:solidFill>
              </a:rPr>
              <a:t> to address: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</a:rPr>
              <a:t>Restoring areas where existing structures are removed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</a:rPr>
              <a:t>Planting new trees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</a:rPr>
              <a:t>Restoring the Critical Area Buffer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</a:rPr>
              <a:t>Requiring contractor to use </a:t>
            </a:r>
            <a:r>
              <a:rPr lang="en-US" dirty="0"/>
              <a:t>Best Management Practices during construction activities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n-US" dirty="0"/>
              <a:t>Ensuring the construction schedule takes the wildlife impact into consideration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>
              <a:solidFill>
                <a:srgbClr val="595959"/>
              </a:solidFill>
            </a:endParaRPr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en-US" dirty="0">
              <a:solidFill>
                <a:srgbClr val="595959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solidFill>
                <a:srgbClr val="595959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CE3CD2-CE8B-4E66-9729-8E186B688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197" y="3441032"/>
            <a:ext cx="372199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168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Renderings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6040C4-5AB2-44EF-BAA2-6A66CCF1A4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243" y="820642"/>
            <a:ext cx="6858752" cy="2742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24E997-79B3-4C87-A074-2D1539F5680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243" y="3655221"/>
            <a:ext cx="6858751" cy="272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911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Website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025751D-CD34-4BBB-94EA-CE05F42C6B81}"/>
              </a:ext>
            </a:extLst>
          </p:cNvPr>
          <p:cNvSpPr txBox="1"/>
          <p:nvPr/>
        </p:nvSpPr>
        <p:spPr>
          <a:xfrm>
            <a:off x="356070" y="886196"/>
            <a:ext cx="8350250" cy="40257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/>
          <a:lstStyle/>
          <a:p>
            <a:pPr algn="ctr"/>
            <a:endParaRPr lang="en-US" dirty="0">
              <a:solidFill>
                <a:srgbClr val="595959"/>
              </a:solidFill>
            </a:endParaRPr>
          </a:p>
          <a:p>
            <a:pPr algn="ctr"/>
            <a:endParaRPr lang="en-US" dirty="0">
              <a:solidFill>
                <a:srgbClr val="595959"/>
              </a:solidFill>
            </a:endParaRPr>
          </a:p>
          <a:p>
            <a:pPr algn="ctr"/>
            <a:endParaRPr lang="en-US" dirty="0">
              <a:solidFill>
                <a:srgbClr val="595959"/>
              </a:solidFill>
            </a:endParaRPr>
          </a:p>
          <a:p>
            <a:pPr algn="ctr"/>
            <a:endParaRPr lang="en-US" dirty="0">
              <a:solidFill>
                <a:srgbClr val="595959"/>
              </a:solidFill>
            </a:endParaRPr>
          </a:p>
          <a:p>
            <a:pPr algn="ctr"/>
            <a:endParaRPr lang="en-US" dirty="0">
              <a:solidFill>
                <a:srgbClr val="595959"/>
              </a:solidFill>
            </a:endParaRPr>
          </a:p>
          <a:p>
            <a:pPr algn="ctr"/>
            <a:r>
              <a:rPr lang="en-US" sz="2400" dirty="0">
                <a:solidFill>
                  <a:srgbClr val="595959"/>
                </a:solidFill>
              </a:rPr>
              <a:t>https://www.bge-tsrep.com/projects/bush-river-crossing/</a:t>
            </a:r>
          </a:p>
          <a:p>
            <a:endParaRPr lang="en-US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671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Bush River Project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25DA14D-903A-4DEF-95BE-E9B741C97EF5}"/>
              </a:ext>
            </a:extLst>
          </p:cNvPr>
          <p:cNvSpPr txBox="1">
            <a:spLocks/>
          </p:cNvSpPr>
          <p:nvPr/>
        </p:nvSpPr>
        <p:spPr bwMode="auto">
          <a:xfrm>
            <a:off x="363537" y="814178"/>
            <a:ext cx="4206081" cy="305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</a:rPr>
              <a:t>Rebuild the Bush River Crossing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</a:rPr>
              <a:t>Remove 7 existing “lattice” structures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</a:rPr>
              <a:t>Install 9 new mono-pole structures and foundations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</a:rPr>
              <a:t>One structure located in Bush River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</a:rPr>
              <a:t>New conductor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</a:rPr>
              <a:t>1.3 miles long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</a:rPr>
              <a:t>Additional easements required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</a:rPr>
              <a:t>Construction starts September 2021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</a:rPr>
              <a:t>In-Service Date: May 2022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>
              <a:solidFill>
                <a:srgbClr val="595959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>
              <a:solidFill>
                <a:srgbClr val="595959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0C075E-7914-4F13-B031-62C1F6946A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592" y="3890537"/>
            <a:ext cx="7924054" cy="243508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3487854-E332-4739-85AA-A255C1D96C3E}"/>
              </a:ext>
            </a:extLst>
          </p:cNvPr>
          <p:cNvSpPr txBox="1">
            <a:spLocks/>
          </p:cNvSpPr>
          <p:nvPr/>
        </p:nvSpPr>
        <p:spPr bwMode="auto">
          <a:xfrm>
            <a:off x="3732640" y="6339774"/>
            <a:ext cx="1648629" cy="35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200" dirty="0">
                <a:solidFill>
                  <a:srgbClr val="595959"/>
                </a:solidFill>
              </a:rPr>
              <a:t>Bush River Crossing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C7FBB10-9E09-47A7-9D25-FC185D9AF93D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577" y="814178"/>
            <a:ext cx="3860069" cy="283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689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Necessity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1A9840-B63C-43FB-A3B9-649F253562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9469" y="3400970"/>
            <a:ext cx="4425931" cy="292363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15C2BC1-499F-4B14-80FA-1CCD2FA474BD}"/>
              </a:ext>
            </a:extLst>
          </p:cNvPr>
          <p:cNvSpPr txBox="1">
            <a:spLocks/>
          </p:cNvSpPr>
          <p:nvPr/>
        </p:nvSpPr>
        <p:spPr bwMode="auto">
          <a:xfrm>
            <a:off x="359012" y="886195"/>
            <a:ext cx="8412162" cy="2238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600" dirty="0"/>
              <a:t>BGE has the responsibility to maintain safety and the reliability of its electric system, achieved through routine inspection and maintenance of its existing transmission lines.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n-US" sz="1600" dirty="0"/>
              <a:t>Inspections identified the transmission line at the Bush River Crossing (Circuits 110620/110621) as a priority transmission circuit in the BGE system.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n-US" sz="1600" dirty="0"/>
              <a:t>Inspections identified seven (7) existing structures that require replacement.</a:t>
            </a:r>
            <a:endParaRPr lang="en-US" sz="1600" dirty="0">
              <a:solidFill>
                <a:srgbClr val="595959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595959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95959"/>
                </a:solidFill>
              </a:rPr>
              <a:t>Improve reliability and safety of the transmission line for communities and critical infrastructure.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95959"/>
                </a:solidFill>
              </a:rPr>
              <a:t>This line connects three substations, one of which serves 12,500 customers and one serves APG critical infrastructure directly.</a:t>
            </a:r>
          </a:p>
          <a:p>
            <a:endParaRPr lang="en-US" sz="1600" dirty="0">
              <a:solidFill>
                <a:srgbClr val="595959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>
              <a:solidFill>
                <a:srgbClr val="595959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>
              <a:solidFill>
                <a:srgbClr val="595959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705299-2B59-47E3-B255-5104AF62F349}"/>
              </a:ext>
            </a:extLst>
          </p:cNvPr>
          <p:cNvSpPr txBox="1"/>
          <p:nvPr/>
        </p:nvSpPr>
        <p:spPr>
          <a:xfrm>
            <a:off x="228600" y="3400970"/>
            <a:ext cx="41022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95959"/>
                </a:solidFill>
              </a:rPr>
              <a:t>The existing transmission line consists of two circuits constructed in 1951 and has experienced substantial reliability and risk issues.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95959"/>
                </a:solidFill>
              </a:rPr>
              <a:t>Severe avian contamination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95959"/>
                </a:solidFill>
              </a:rPr>
              <a:t>Severe foundation degradation was discovered after an inspection in 1991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95959"/>
                </a:solidFill>
              </a:rPr>
              <a:t>Mariner safety</a:t>
            </a:r>
          </a:p>
        </p:txBody>
      </p:sp>
    </p:spTree>
    <p:extLst>
      <p:ext uri="{BB962C8B-B14F-4D97-AF65-F5344CB8AC3E}">
        <p14:creationId xmlns:p14="http://schemas.microsoft.com/office/powerpoint/2010/main" val="2971941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Reliability and Safety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C25F61-A6B3-43C3-9F12-233DDEE4E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939336"/>
            <a:ext cx="3305150" cy="25075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3BF686-8C65-4230-B7A6-DA79D2FDE7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3657599"/>
            <a:ext cx="3296587" cy="2209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EDF063E-B66E-4FF6-AAEC-44E50C3CC213}"/>
              </a:ext>
            </a:extLst>
          </p:cNvPr>
          <p:cNvSpPr/>
          <p:nvPr/>
        </p:nvSpPr>
        <p:spPr>
          <a:xfrm>
            <a:off x="363538" y="939336"/>
            <a:ext cx="43773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  <a:sym typeface="Wingdings" pitchFamily="2" charset="2"/>
              </a:rPr>
              <a:t>In 1991, these tower foundations were inspected, and severe degradation was discovered.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595959"/>
              </a:solidFill>
              <a:sym typeface="Wingdings" pitchFamily="2" charset="2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  <a:sym typeface="Wingdings" pitchFamily="2" charset="2"/>
              </a:rPr>
              <a:t>Although repairs were made in 1991, those repairs are now in year 30 of an expected 25-year life span.</a:t>
            </a:r>
            <a:endParaRPr lang="en-US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846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Avian Challenges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B7EBE4-BC09-419A-9AB0-0584011C7C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9201" y="886196"/>
            <a:ext cx="3581400" cy="251460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939AA8C-DB83-419D-8774-D643D70C4EF6}"/>
              </a:ext>
            </a:extLst>
          </p:cNvPr>
          <p:cNvSpPr txBox="1">
            <a:spLocks/>
          </p:cNvSpPr>
          <p:nvPr/>
        </p:nvSpPr>
        <p:spPr bwMode="auto">
          <a:xfrm>
            <a:off x="359012" y="886196"/>
            <a:ext cx="4531630" cy="543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</a:rPr>
              <a:t>9 outages (2009-2019) were line-initiated, all 9 occurred within the Bush River Crossing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</a:rPr>
              <a:t>8 outages were related to avian interference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</a:rPr>
              <a:t>7 outages involved bird nest debris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</a:rPr>
              <a:t>1 outage involved bird droppings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</a:rPr>
              <a:t>1 unknown outage</a:t>
            </a:r>
          </a:p>
          <a:p>
            <a:pPr marL="171450" indent="-171450" algn="just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</a:rPr>
              <a:t>Momentary outage on 5/10/2017 led to the discovery of a large colony of cormorants </a:t>
            </a:r>
          </a:p>
          <a:p>
            <a:pPr marL="628650" lvl="1" indent="-171450" algn="just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</a:rPr>
              <a:t>Numerous nests</a:t>
            </a:r>
          </a:p>
          <a:p>
            <a:pPr marL="628650" lvl="1" indent="-171450" algn="just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</a:rPr>
              <a:t>Significant contamination found on the insulators, conductors, tower steel, and foundations</a:t>
            </a:r>
          </a:p>
          <a:p>
            <a:pPr marL="628650" lvl="1" indent="-171450" algn="just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</a:rPr>
              <a:t>According to the USDA-APHIS, there are no totally effective ways to keep the cormorants from inhabiting the tower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595959"/>
              </a:solidFill>
            </a:endParaRPr>
          </a:p>
          <a:p>
            <a:pPr lvl="1"/>
            <a:endParaRPr lang="en-US" dirty="0">
              <a:solidFill>
                <a:srgbClr val="595959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D27622C-B9BE-46CC-9477-FDA5B71791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7" r="1984" b="1662"/>
          <a:stretch/>
        </p:blipFill>
        <p:spPr>
          <a:xfrm>
            <a:off x="6717937" y="3457205"/>
            <a:ext cx="1876425" cy="2800720"/>
          </a:xfrm>
          <a:prstGeom prst="rect">
            <a:avLst/>
          </a:prstGeom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2CA4DFE-5882-4B34-B65E-1E613C441A8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1" y="3457205"/>
            <a:ext cx="1392809" cy="286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803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Avian Challenges (cont.)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1E749A-0441-4D00-97D1-836EA441D3B2}"/>
              </a:ext>
            </a:extLst>
          </p:cNvPr>
          <p:cNvSpPr txBox="1"/>
          <p:nvPr/>
        </p:nvSpPr>
        <p:spPr>
          <a:xfrm>
            <a:off x="277813" y="852488"/>
            <a:ext cx="3989387" cy="393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</a:rPr>
              <a:t>During the inspection, an active osprey nest was also found on tower 56 (Perryman side).</a:t>
            </a:r>
          </a:p>
          <a:p>
            <a:pPr marL="171450" indent="-171450" algn="just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</a:rPr>
              <a:t>Insulators were replaced and “guano shields” were installed, but due to the liquid state of the contaminant and the steady wind, the shields were not entirely effective.</a:t>
            </a:r>
          </a:p>
          <a:p>
            <a:pPr marL="171450" indent="-171450" algn="just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</a:rPr>
              <a:t>Coexisting with cormorants means accessing a severely “contaminated” tower, maneuvering around mildly aggressive birds, and maintaining insulators and conductors that will continue to become contaminated.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B7DE3F1-33D7-4366-9201-C9C0EA313A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958" y="1161127"/>
            <a:ext cx="3364334" cy="224288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2FB775F-8748-4644-AC53-71F063004A9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0550" y="3858965"/>
            <a:ext cx="4375150" cy="234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597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Boat Safety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25BBEC-226D-4B52-866A-546B262F2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9619" y="990600"/>
            <a:ext cx="4600000" cy="319047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264B4D5-930B-405B-A9DA-1613FD0A3319}"/>
              </a:ext>
            </a:extLst>
          </p:cNvPr>
          <p:cNvSpPr txBox="1">
            <a:spLocks/>
          </p:cNvSpPr>
          <p:nvPr/>
        </p:nvSpPr>
        <p:spPr bwMode="auto">
          <a:xfrm>
            <a:off x="1447800" y="4443013"/>
            <a:ext cx="6324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</a:rPr>
              <a:t>The existing line has a low clearance over the Bush River.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</a:rPr>
              <a:t>The line has had a history of sailboat contacts, the most recent of which was in August 2000.</a:t>
            </a:r>
          </a:p>
        </p:txBody>
      </p:sp>
    </p:spTree>
    <p:extLst>
      <p:ext uri="{BB962C8B-B14F-4D97-AF65-F5344CB8AC3E}">
        <p14:creationId xmlns:p14="http://schemas.microsoft.com/office/powerpoint/2010/main" val="4026148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9D4B75-8F31-4D1B-B202-72670A5C4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188" y="817422"/>
            <a:ext cx="7286861" cy="3138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Solution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25DA14D-903A-4DEF-95BE-E9B741C97EF5}"/>
              </a:ext>
            </a:extLst>
          </p:cNvPr>
          <p:cNvSpPr txBox="1">
            <a:spLocks/>
          </p:cNvSpPr>
          <p:nvPr/>
        </p:nvSpPr>
        <p:spPr bwMode="auto">
          <a:xfrm>
            <a:off x="363537" y="4025152"/>
            <a:ext cx="3751263" cy="244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b="1" dirty="0">
                <a:solidFill>
                  <a:srgbClr val="595959"/>
                </a:solidFill>
              </a:rPr>
              <a:t>Removal</a:t>
            </a:r>
          </a:p>
          <a:p>
            <a:pPr marL="120650" lvl="1" indent="-120650" algn="just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595959"/>
                </a:solidFill>
              </a:rPr>
              <a:t>Three double circuit steel lattice towers (one on each shore and one located within Bush River)</a:t>
            </a:r>
          </a:p>
          <a:p>
            <a:pPr marL="120650" lvl="1" indent="-120650" algn="just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595959"/>
                </a:solidFill>
              </a:rPr>
              <a:t>Four single circuit wood H-frames (two on each side of the river)</a:t>
            </a:r>
          </a:p>
          <a:p>
            <a:pPr marL="120650" lvl="1" indent="-120650" algn="just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595959"/>
                </a:solidFill>
              </a:rPr>
              <a:t>Existing conductor (4 spans total)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595959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595959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595959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595959"/>
              </a:solidFill>
              <a:sym typeface="Wingdings" pitchFamily="2" charset="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FAFBF8-8CA1-4365-90E0-5E784C7A1019}"/>
              </a:ext>
            </a:extLst>
          </p:cNvPr>
          <p:cNvSpPr txBox="1"/>
          <p:nvPr/>
        </p:nvSpPr>
        <p:spPr>
          <a:xfrm>
            <a:off x="1295400" y="1177877"/>
            <a:ext cx="304800" cy="26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US" sz="1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683DF3D-8665-4498-9942-81690033330A}"/>
              </a:ext>
            </a:extLst>
          </p:cNvPr>
          <p:cNvCxnSpPr>
            <a:cxnSpLocks/>
          </p:cNvCxnSpPr>
          <p:nvPr/>
        </p:nvCxnSpPr>
        <p:spPr>
          <a:xfrm flipV="1">
            <a:off x="1440516" y="1400818"/>
            <a:ext cx="0" cy="610978"/>
          </a:xfrm>
          <a:prstGeom prst="straightConnector1">
            <a:avLst/>
          </a:prstGeom>
          <a:ln w="1270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E837587-D383-4570-A3BB-A82C417F3EEB}"/>
              </a:ext>
            </a:extLst>
          </p:cNvPr>
          <p:cNvSpPr txBox="1">
            <a:spLocks/>
          </p:cNvSpPr>
          <p:nvPr/>
        </p:nvSpPr>
        <p:spPr bwMode="auto">
          <a:xfrm>
            <a:off x="5024438" y="4025152"/>
            <a:ext cx="3751263" cy="244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b="1" dirty="0">
                <a:solidFill>
                  <a:srgbClr val="595959"/>
                </a:solidFill>
              </a:rPr>
              <a:t>Install</a:t>
            </a:r>
          </a:p>
          <a:p>
            <a:pPr marL="225425" lvl="1" indent="-225425" algn="just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595959"/>
                </a:solidFill>
              </a:rPr>
              <a:t>4 new single circuit structures at each bank</a:t>
            </a:r>
          </a:p>
          <a:p>
            <a:pPr marL="225425" lvl="1" indent="-225425" algn="just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595959"/>
                </a:solidFill>
              </a:rPr>
              <a:t>1 double circuit structure at mid-span in Bush River on pile foundation</a:t>
            </a:r>
          </a:p>
          <a:p>
            <a:pPr marL="225425" lvl="1" indent="-225425" algn="just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595959"/>
                </a:solidFill>
              </a:rPr>
              <a:t>New section will be built parallel to the existing line to minimize outage impacts</a:t>
            </a:r>
          </a:p>
          <a:p>
            <a:pPr marL="225425" lvl="1" indent="-225425" algn="just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595959"/>
                </a:solidFill>
              </a:rPr>
              <a:t>Design clearance of 49.1 ft  (40 ft safe vessel height)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595959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595959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595959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595959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45343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Solution – Each Bank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DA365D-31CC-4BCD-ABFF-B789CC1958B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3519" y="820950"/>
            <a:ext cx="6172200" cy="320322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68E0168-71AD-4F88-A04D-49AB3EF1A0AC}"/>
              </a:ext>
            </a:extLst>
          </p:cNvPr>
          <p:cNvSpPr txBox="1">
            <a:spLocks/>
          </p:cNvSpPr>
          <p:nvPr/>
        </p:nvSpPr>
        <p:spPr bwMode="auto">
          <a:xfrm>
            <a:off x="5024438" y="4116467"/>
            <a:ext cx="3751262" cy="244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b="1" dirty="0">
                <a:solidFill>
                  <a:srgbClr val="595959"/>
                </a:solidFill>
              </a:rPr>
              <a:t>Install</a:t>
            </a:r>
          </a:p>
          <a:p>
            <a:pPr marL="225425" lvl="1" indent="-2254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</a:rPr>
              <a:t>4 new single circuit structures at each bank</a:t>
            </a:r>
          </a:p>
          <a:p>
            <a:pPr marL="225425" lvl="1" indent="-2254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</a:rPr>
              <a:t>New conductor (4 spans)</a:t>
            </a:r>
          </a:p>
          <a:p>
            <a:pPr marL="225425" lvl="1" indent="-2254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</a:rPr>
              <a:t>Caisson foundations on land</a:t>
            </a:r>
          </a:p>
          <a:p>
            <a:pPr marL="225425" lvl="1" indent="-2254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</a:rPr>
              <a:t>Pole caps will be used to deter birds from nesting on structures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595959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595959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595959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595959"/>
              </a:solidFill>
              <a:sym typeface="Wingdings" pitchFamily="2" charset="2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A1924FC-2FE8-4CD5-8ABB-EE797259FEB6}"/>
              </a:ext>
            </a:extLst>
          </p:cNvPr>
          <p:cNvSpPr txBox="1">
            <a:spLocks/>
          </p:cNvSpPr>
          <p:nvPr/>
        </p:nvSpPr>
        <p:spPr bwMode="auto">
          <a:xfrm>
            <a:off x="363538" y="4116467"/>
            <a:ext cx="3751262" cy="244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b="1" dirty="0">
                <a:solidFill>
                  <a:srgbClr val="595959"/>
                </a:solidFill>
              </a:rPr>
              <a:t>Removal</a:t>
            </a:r>
          </a:p>
          <a:p>
            <a:pPr marL="225425" lvl="1" indent="-225425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</a:rPr>
              <a:t>Three double circuit steel lattice towers (one on each shore and one located within Bush River)</a:t>
            </a:r>
          </a:p>
          <a:p>
            <a:pPr marL="225425" lvl="1" indent="-225425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</a:rPr>
              <a:t>Four single circuit wood H-frames (two on each side of the river)</a:t>
            </a:r>
          </a:p>
          <a:p>
            <a:pPr marL="225425" lvl="1" indent="-225425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</a:rPr>
              <a:t>Existing conductor (4 spans total)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595959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595959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595959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595959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969739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Exelon_basic">
  <a:themeElements>
    <a:clrScheme name="Custom 9">
      <a:dk1>
        <a:srgbClr val="595959"/>
      </a:dk1>
      <a:lt1>
        <a:sysClr val="window" lastClr="FFFFFF"/>
      </a:lt1>
      <a:dk2>
        <a:srgbClr val="000000"/>
      </a:dk2>
      <a:lt2>
        <a:srgbClr val="A1ADB5"/>
      </a:lt2>
      <a:accent1>
        <a:srgbClr val="008D48"/>
      </a:accent1>
      <a:accent2>
        <a:srgbClr val="B9C53A"/>
      </a:accent2>
      <a:accent3>
        <a:srgbClr val="2372B9"/>
      </a:accent3>
      <a:accent4>
        <a:srgbClr val="81CFE7"/>
      </a:accent4>
      <a:accent5>
        <a:srgbClr val="F15323"/>
      </a:accent5>
      <a:accent6>
        <a:srgbClr val="F99B2F"/>
      </a:accent6>
      <a:hlink>
        <a:srgbClr val="0000FF"/>
      </a:hlink>
      <a:folHlink>
        <a:srgbClr val="800080"/>
      </a:folHlink>
    </a:clrScheme>
    <a:fontScheme name="Exelon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bg1"/>
            </a:solidFill>
          </a:defRPr>
        </a:defPPr>
      </a:lst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spcBef>
            <a:spcPts val="600"/>
          </a:spcBef>
          <a:defRPr sz="12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Exelon_basic">
  <a:themeElements>
    <a:clrScheme name="Custom 9">
      <a:dk1>
        <a:srgbClr val="595959"/>
      </a:dk1>
      <a:lt1>
        <a:sysClr val="window" lastClr="FFFFFF"/>
      </a:lt1>
      <a:dk2>
        <a:srgbClr val="000000"/>
      </a:dk2>
      <a:lt2>
        <a:srgbClr val="A1ADB5"/>
      </a:lt2>
      <a:accent1>
        <a:srgbClr val="008D48"/>
      </a:accent1>
      <a:accent2>
        <a:srgbClr val="B9C53A"/>
      </a:accent2>
      <a:accent3>
        <a:srgbClr val="2372B9"/>
      </a:accent3>
      <a:accent4>
        <a:srgbClr val="81CFE7"/>
      </a:accent4>
      <a:accent5>
        <a:srgbClr val="F15323"/>
      </a:accent5>
      <a:accent6>
        <a:srgbClr val="F99B2F"/>
      </a:accent6>
      <a:hlink>
        <a:srgbClr val="0000FF"/>
      </a:hlink>
      <a:folHlink>
        <a:srgbClr val="800080"/>
      </a:folHlink>
    </a:clrScheme>
    <a:fontScheme name="Exelon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bg1"/>
            </a:solidFill>
          </a:defRPr>
        </a:defPPr>
      </a:lst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spcBef>
            <a:spcPts val="600"/>
          </a:spcBef>
          <a:defRPr sz="12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2_Exelon_basic">
  <a:themeElements>
    <a:clrScheme name="Custom 9">
      <a:dk1>
        <a:srgbClr val="595959"/>
      </a:dk1>
      <a:lt1>
        <a:sysClr val="window" lastClr="FFFFFF"/>
      </a:lt1>
      <a:dk2>
        <a:srgbClr val="000000"/>
      </a:dk2>
      <a:lt2>
        <a:srgbClr val="A1ADB5"/>
      </a:lt2>
      <a:accent1>
        <a:srgbClr val="008D48"/>
      </a:accent1>
      <a:accent2>
        <a:srgbClr val="B9C53A"/>
      </a:accent2>
      <a:accent3>
        <a:srgbClr val="2372B9"/>
      </a:accent3>
      <a:accent4>
        <a:srgbClr val="81CFE7"/>
      </a:accent4>
      <a:accent5>
        <a:srgbClr val="F15323"/>
      </a:accent5>
      <a:accent6>
        <a:srgbClr val="F99B2F"/>
      </a:accent6>
      <a:hlink>
        <a:srgbClr val="0000FF"/>
      </a:hlink>
      <a:folHlink>
        <a:srgbClr val="800080"/>
      </a:folHlink>
    </a:clrScheme>
    <a:fontScheme name="Exelon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bg1"/>
            </a:solidFill>
          </a:defRPr>
        </a:defPPr>
      </a:lst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spcBef>
            <a:spcPts val="600"/>
          </a:spcBef>
          <a:defRPr sz="1200"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3_Exelon_basic">
  <a:themeElements>
    <a:clrScheme name="Custom 9">
      <a:dk1>
        <a:srgbClr val="595959"/>
      </a:dk1>
      <a:lt1>
        <a:sysClr val="window" lastClr="FFFFFF"/>
      </a:lt1>
      <a:dk2>
        <a:srgbClr val="000000"/>
      </a:dk2>
      <a:lt2>
        <a:srgbClr val="A1ADB5"/>
      </a:lt2>
      <a:accent1>
        <a:srgbClr val="008D48"/>
      </a:accent1>
      <a:accent2>
        <a:srgbClr val="B9C53A"/>
      </a:accent2>
      <a:accent3>
        <a:srgbClr val="2372B9"/>
      </a:accent3>
      <a:accent4>
        <a:srgbClr val="81CFE7"/>
      </a:accent4>
      <a:accent5>
        <a:srgbClr val="F15323"/>
      </a:accent5>
      <a:accent6>
        <a:srgbClr val="F99B2F"/>
      </a:accent6>
      <a:hlink>
        <a:srgbClr val="0000FF"/>
      </a:hlink>
      <a:folHlink>
        <a:srgbClr val="800080"/>
      </a:folHlink>
    </a:clrScheme>
    <a:fontScheme name="Exelon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bg1"/>
            </a:solidFill>
          </a:defRPr>
        </a:defPPr>
      </a:lst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spcBef>
            <a:spcPts val="600"/>
          </a:spcBef>
          <a:defRPr sz="1200" dirty="0" err="1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4_Exelon_basic">
  <a:themeElements>
    <a:clrScheme name="Custom 9">
      <a:dk1>
        <a:srgbClr val="595959"/>
      </a:dk1>
      <a:lt1>
        <a:sysClr val="window" lastClr="FFFFFF"/>
      </a:lt1>
      <a:dk2>
        <a:srgbClr val="000000"/>
      </a:dk2>
      <a:lt2>
        <a:srgbClr val="A1ADB5"/>
      </a:lt2>
      <a:accent1>
        <a:srgbClr val="008D48"/>
      </a:accent1>
      <a:accent2>
        <a:srgbClr val="B9C53A"/>
      </a:accent2>
      <a:accent3>
        <a:srgbClr val="2372B9"/>
      </a:accent3>
      <a:accent4>
        <a:srgbClr val="81CFE7"/>
      </a:accent4>
      <a:accent5>
        <a:srgbClr val="F15323"/>
      </a:accent5>
      <a:accent6>
        <a:srgbClr val="F99B2F"/>
      </a:accent6>
      <a:hlink>
        <a:srgbClr val="0000FF"/>
      </a:hlink>
      <a:folHlink>
        <a:srgbClr val="800080"/>
      </a:folHlink>
    </a:clrScheme>
    <a:fontScheme name="Exelon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bg1"/>
            </a:solidFill>
          </a:defRPr>
        </a:defPPr>
      </a:lst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spcBef>
            <a:spcPts val="600"/>
          </a:spcBef>
          <a:defRPr sz="1200" dirty="0" err="1" smtClean="0"/>
        </a:defPPr>
      </a:lstStyle>
    </a:txDef>
  </a:objectDefaults>
  <a:extraClrSchemeLst/>
</a:theme>
</file>

<file path=ppt/theme/theme6.xml><?xml version="1.0" encoding="utf-8"?>
<a:theme xmlns:a="http://schemas.openxmlformats.org/drawingml/2006/main" name="5_Exelon_basic">
  <a:themeElements>
    <a:clrScheme name="Custom 9">
      <a:dk1>
        <a:srgbClr val="595959"/>
      </a:dk1>
      <a:lt1>
        <a:sysClr val="window" lastClr="FFFFFF"/>
      </a:lt1>
      <a:dk2>
        <a:srgbClr val="000000"/>
      </a:dk2>
      <a:lt2>
        <a:srgbClr val="A1ADB5"/>
      </a:lt2>
      <a:accent1>
        <a:srgbClr val="008D48"/>
      </a:accent1>
      <a:accent2>
        <a:srgbClr val="B9C53A"/>
      </a:accent2>
      <a:accent3>
        <a:srgbClr val="2372B9"/>
      </a:accent3>
      <a:accent4>
        <a:srgbClr val="81CFE7"/>
      </a:accent4>
      <a:accent5>
        <a:srgbClr val="F15323"/>
      </a:accent5>
      <a:accent6>
        <a:srgbClr val="F99B2F"/>
      </a:accent6>
      <a:hlink>
        <a:srgbClr val="0000FF"/>
      </a:hlink>
      <a:folHlink>
        <a:srgbClr val="800080"/>
      </a:folHlink>
    </a:clrScheme>
    <a:fontScheme name="Exelon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bg1"/>
            </a:solidFill>
          </a:defRPr>
        </a:defPPr>
      </a:lst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spcBef>
            <a:spcPts val="600"/>
          </a:spcBef>
          <a:defRPr sz="1200" dirty="0" err="1" smtClean="0"/>
        </a:defPPr>
      </a:lstStyle>
    </a:txDef>
  </a:objectDefaults>
  <a:extraClrSchemeLst/>
</a:theme>
</file>

<file path=ppt/theme/theme7.xml><?xml version="1.0" encoding="utf-8"?>
<a:theme xmlns:a="http://schemas.openxmlformats.org/drawingml/2006/main" name="6_Exelon_basic">
  <a:themeElements>
    <a:clrScheme name="Custom 9">
      <a:dk1>
        <a:srgbClr val="595959"/>
      </a:dk1>
      <a:lt1>
        <a:sysClr val="window" lastClr="FFFFFF"/>
      </a:lt1>
      <a:dk2>
        <a:srgbClr val="000000"/>
      </a:dk2>
      <a:lt2>
        <a:srgbClr val="A1ADB5"/>
      </a:lt2>
      <a:accent1>
        <a:srgbClr val="008D48"/>
      </a:accent1>
      <a:accent2>
        <a:srgbClr val="B9C53A"/>
      </a:accent2>
      <a:accent3>
        <a:srgbClr val="2372B9"/>
      </a:accent3>
      <a:accent4>
        <a:srgbClr val="81CFE7"/>
      </a:accent4>
      <a:accent5>
        <a:srgbClr val="F15323"/>
      </a:accent5>
      <a:accent6>
        <a:srgbClr val="F99B2F"/>
      </a:accent6>
      <a:hlink>
        <a:srgbClr val="0000FF"/>
      </a:hlink>
      <a:folHlink>
        <a:srgbClr val="800080"/>
      </a:folHlink>
    </a:clrScheme>
    <a:fontScheme name="Exelon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bg1"/>
            </a:solidFill>
          </a:defRPr>
        </a:defPPr>
      </a:lst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spcBef>
            <a:spcPts val="600"/>
          </a:spcBef>
          <a:defRPr sz="1200" dirty="0" err="1" smtClean="0"/>
        </a:defPPr>
      </a:lstStyle>
    </a:tx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A850522A017E44B9C553C51DFD7BF7" ma:contentTypeVersion="11" ma:contentTypeDescription="Create a new document." ma:contentTypeScope="" ma:versionID="19de3bf004da97b778d46245d352e731">
  <xsd:schema xmlns:xsd="http://www.w3.org/2001/XMLSchema" xmlns:xs="http://www.w3.org/2001/XMLSchema" xmlns:p="http://schemas.microsoft.com/office/2006/metadata/properties" xmlns:ns2="6f35cf51-e196-409d-b3bb-255263c088a3" xmlns:ns3="fffd2eff-c0f8-40fc-9433-ec7423368311" targetNamespace="http://schemas.microsoft.com/office/2006/metadata/properties" ma:root="true" ma:fieldsID="e8389454c40a179a6ab8a12b38ba3da1" ns2:_="" ns3:_="">
    <xsd:import namespace="6f35cf51-e196-409d-b3bb-255263c088a3"/>
    <xsd:import namespace="fffd2eff-c0f8-40fc-9433-ec74233683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35cf51-e196-409d-b3bb-255263c088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fd2eff-c0f8-40fc-9433-ec742336831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044C912-B753-4A79-B4BC-2975188F75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35cf51-e196-409d-b3bb-255263c088a3"/>
    <ds:schemaRef ds:uri="fffd2eff-c0f8-40fc-9433-ec74233683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917F60-2591-468E-B14B-2DA05373D23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12309EC-A90C-4844-9B39-19A965D6D3F6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0e513f88-89ca-41a5-81f3-9e31390a4d23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17114</TotalTime>
  <Words>684</Words>
  <Application>Microsoft Office PowerPoint</Application>
  <PresentationFormat>On-screen Show (4:3)</PresentationFormat>
  <Paragraphs>99</Paragraphs>
  <Slides>12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Calibri</vt:lpstr>
      <vt:lpstr>Franklin Gothic Book</vt:lpstr>
      <vt:lpstr>Franklin Gothic Demi</vt:lpstr>
      <vt:lpstr>Exelon_basic</vt:lpstr>
      <vt:lpstr>1_Exelon_basic</vt:lpstr>
      <vt:lpstr>2_Exelon_basic</vt:lpstr>
      <vt:lpstr>3_Exelon_basic</vt:lpstr>
      <vt:lpstr>4_Exelon_basic</vt:lpstr>
      <vt:lpstr>5_Exelon_basic</vt:lpstr>
      <vt:lpstr>6_Exelon_basic</vt:lpstr>
      <vt:lpstr>think-cell Slide</vt:lpstr>
      <vt:lpstr>Bush River 115kV Crossing Rebuild</vt:lpstr>
      <vt:lpstr>Proposed Bush River Project </vt:lpstr>
      <vt:lpstr>Project Necessity </vt:lpstr>
      <vt:lpstr>Structural Reliability and Safety</vt:lpstr>
      <vt:lpstr>Avian Challenges</vt:lpstr>
      <vt:lpstr>Avian Challenges (cont.)</vt:lpstr>
      <vt:lpstr>Boat Safety</vt:lpstr>
      <vt:lpstr>Proposed Solution</vt:lpstr>
      <vt:lpstr>Proposed Solution – Each Bank</vt:lpstr>
      <vt:lpstr>Environmental Mitigation</vt:lpstr>
      <vt:lpstr>Renderings</vt:lpstr>
      <vt:lpstr>Project Website</vt:lpstr>
    </vt:vector>
  </TitlesOfParts>
  <Company>Exelon Corp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Approval Template</dc:title>
  <dc:creator>Czajkowski, Christopher H:(BGE)</dc:creator>
  <cp:lastModifiedBy>Matthews-Lay, Tiffany J:(BGE)</cp:lastModifiedBy>
  <cp:revision>219</cp:revision>
  <cp:lastPrinted>2019-09-19T13:38:47Z</cp:lastPrinted>
  <dcterms:created xsi:type="dcterms:W3CDTF">2017-01-20T21:49:18Z</dcterms:created>
  <dcterms:modified xsi:type="dcterms:W3CDTF">2021-02-09T19:20:37Z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0x010100DBA850522A017E44B9C553C51DFD7BF7</vt:lpwstr>
  </property>
  <property fmtid="{D5CDD505-2E9C-101B-9397-08002B2CF9AE}" pid="3" name="Order">
    <vt:r8>174300</vt:r8>
  </property>
  <property fmtid="{D5CDD505-2E9C-101B-9397-08002B2CF9AE}" pid="4" name="eDOCS AutoSave">
    <vt:lpwstr/>
  </property>
</Properties>
</file>